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drawingml.chartshapes+xml" PartName="/ppt/drawings/drawing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Century Gothic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jWEO7v/PQAC+AaVkjhM5509llr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enturyGothic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enturyGothic-italic.fntdata"/><Relationship Id="rId6" Type="http://schemas.openxmlformats.org/officeDocument/2006/relationships/slide" Target="slides/slide1.xml"/><Relationship Id="rId18" Type="http://schemas.openxmlformats.org/officeDocument/2006/relationships/font" Target="fonts/CenturyGothic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Hedef</a:t>
            </a:r>
            <a:endParaRPr lang="en-US" dirty="0"/>
          </a:p>
        </c:rich>
      </c:tx>
      <c:layout>
        <c:manualLayout>
          <c:xMode val="edge"/>
          <c:yMode val="edge"/>
          <c:x val="0.42133870418975411"/>
          <c:y val="1.606384108190095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975308641975308E-2"/>
          <c:y val="0.10771281552314517"/>
          <c:w val="0.96604938271604934"/>
          <c:h val="0.783106055333985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Hedef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???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61-48B6-AE4B-E26EF913A11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???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DC-405D-8E2A-7B0ED246AD4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Sayfa1!$A$2:$A$3</c:f>
              <c:strCache>
                <c:ptCount val="2"/>
                <c:pt idx="0">
                  <c:v>Başlangıç Değeri</c:v>
                </c:pt>
                <c:pt idx="1">
                  <c:v>Proje Sonuç Değeri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200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61-48B6-AE4B-E26EF913A1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1476352"/>
        <c:axId val="221487488"/>
      </c:barChart>
      <c:catAx>
        <c:axId val="221476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1487488"/>
        <c:crosses val="autoZero"/>
        <c:auto val="1"/>
        <c:lblAlgn val="ctr"/>
        <c:lblOffset val="100"/>
        <c:noMultiLvlLbl val="0"/>
      </c:catAx>
      <c:valAx>
        <c:axId val="221487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1476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</cdr:x>
      <cdr:y>0.26374</cdr:y>
    </cdr:from>
    <cdr:to>
      <cdr:x>0.7275</cdr:x>
      <cdr:y>0.80675</cdr:y>
    </cdr:to>
    <cdr:cxnSp macro="">
      <cdr:nvCxnSpPr>
        <cdr:cNvPr id="3" name="Düz Ok Bağlayıcısı 2"/>
        <cdr:cNvCxnSpPr/>
      </cdr:nvCxnSpPr>
      <cdr:spPr>
        <a:xfrm xmlns:a="http://schemas.openxmlformats.org/drawingml/2006/main">
          <a:off x="2962672" y="1224136"/>
          <a:ext cx="3024336" cy="2520280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chemeClr val="accent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tr-T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Slaydı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/>
          <p:nvPr>
            <p:ph type="ctrTitle"/>
          </p:nvPr>
        </p:nvSpPr>
        <p:spPr>
          <a:xfrm>
            <a:off x="1942416" y="2514601"/>
            <a:ext cx="6600451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" type="subTitle"/>
          </p:nvPr>
        </p:nvSpPr>
        <p:spPr>
          <a:xfrm>
            <a:off x="1942416" y="4777380"/>
            <a:ext cx="6600451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5" name="Google Shape;45;p13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/>
          <p:nvPr/>
        </p:nvSpPr>
        <p:spPr>
          <a:xfrm>
            <a:off x="-31719" y="4321158"/>
            <a:ext cx="1395473" cy="781781"/>
          </a:xfrm>
          <a:custGeom>
            <a:rect b="b" l="l" r="r" t="t"/>
            <a:pathLst>
              <a:path extrusionOk="0" h="10000" w="8042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423334" y="4529541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ve Resim Yazısı">
  <p:cSld name="Başlık ve Resim Yazısı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1942415" y="609600"/>
            <a:ext cx="6591985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1942415" y="4354046"/>
            <a:ext cx="6591985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1" name="Google Shape;111;p22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2"/>
          <p:cNvSpPr/>
          <p:nvPr/>
        </p:nvSpPr>
        <p:spPr>
          <a:xfrm flipH="1" rot="10800000">
            <a:off x="58" y="3166527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2"/>
          <p:cNvSpPr txBox="1"/>
          <p:nvPr>
            <p:ph idx="12" type="sldNum"/>
          </p:nvPr>
        </p:nvSpPr>
        <p:spPr>
          <a:xfrm>
            <a:off x="511228" y="3244140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sim Yazılı Alıntı">
  <p:cSld name="Resim Yazılı Alıntı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2188123" y="609600"/>
            <a:ext cx="6109587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2415972" y="3505200"/>
            <a:ext cx="5653888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2" type="body"/>
          </p:nvPr>
        </p:nvSpPr>
        <p:spPr>
          <a:xfrm>
            <a:off x="1942415" y="4354046"/>
            <a:ext cx="6591985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23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3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3"/>
          <p:cNvSpPr/>
          <p:nvPr/>
        </p:nvSpPr>
        <p:spPr>
          <a:xfrm flipH="1" rot="10800000">
            <a:off x="58" y="3166527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3"/>
          <p:cNvSpPr txBox="1"/>
          <p:nvPr>
            <p:ph idx="12" type="sldNum"/>
          </p:nvPr>
        </p:nvSpPr>
        <p:spPr>
          <a:xfrm>
            <a:off x="511228" y="3244140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23" name="Google Shape;123;p2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4" name="Google Shape;124;p23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İsim Kartı">
  <p:cSld name="İsim Kartı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1942415" y="2438401"/>
            <a:ext cx="6591985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1942415" y="5181600"/>
            <a:ext cx="6591985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4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4"/>
          <p:cNvSpPr/>
          <p:nvPr/>
        </p:nvSpPr>
        <p:spPr>
          <a:xfrm flipH="1" rot="10800000">
            <a:off x="58" y="4910660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4"/>
          <p:cNvSpPr txBox="1"/>
          <p:nvPr>
            <p:ph idx="12" type="sldNum"/>
          </p:nvPr>
        </p:nvSpPr>
        <p:spPr>
          <a:xfrm>
            <a:off x="511228" y="4983088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ıntı İsim Kartı">
  <p:cSld name="Alıntı İsim Kartı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2188123" y="609600"/>
            <a:ext cx="6109587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1942415" y="4343400"/>
            <a:ext cx="6688292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5" name="Google Shape;135;p25"/>
          <p:cNvSpPr txBox="1"/>
          <p:nvPr>
            <p:ph idx="2" type="body"/>
          </p:nvPr>
        </p:nvSpPr>
        <p:spPr>
          <a:xfrm>
            <a:off x="1942415" y="5181600"/>
            <a:ext cx="6688292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6" name="Google Shape;136;p25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5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5"/>
          <p:cNvSpPr/>
          <p:nvPr/>
        </p:nvSpPr>
        <p:spPr>
          <a:xfrm flipH="1" rot="10800000">
            <a:off x="58" y="4910660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5"/>
          <p:cNvSpPr txBox="1"/>
          <p:nvPr>
            <p:ph idx="12" type="sldNum"/>
          </p:nvPr>
        </p:nvSpPr>
        <p:spPr>
          <a:xfrm>
            <a:off x="511228" y="4983088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40" name="Google Shape;140;p25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41" name="Google Shape;141;p25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ğru veya Yanlış">
  <p:cSld name="Doğru veya Yanlış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1942416" y="627407"/>
            <a:ext cx="6591984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1942415" y="4343400"/>
            <a:ext cx="6591985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5" name="Google Shape;145;p26"/>
          <p:cNvSpPr txBox="1"/>
          <p:nvPr>
            <p:ph idx="2" type="body"/>
          </p:nvPr>
        </p:nvSpPr>
        <p:spPr>
          <a:xfrm>
            <a:off x="1942415" y="5181600"/>
            <a:ext cx="6591985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6" name="Google Shape;146;p26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6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6"/>
          <p:cNvSpPr/>
          <p:nvPr/>
        </p:nvSpPr>
        <p:spPr>
          <a:xfrm flipH="1" rot="10800000">
            <a:off x="58" y="4910660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6"/>
          <p:cNvSpPr txBox="1"/>
          <p:nvPr>
            <p:ph idx="12" type="sldNum"/>
          </p:nvPr>
        </p:nvSpPr>
        <p:spPr>
          <a:xfrm>
            <a:off x="511228" y="4983088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ve Dikey Metin" type="vertTx">
  <p:cSld name="VERTICAL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7"/>
          <p:cNvSpPr txBox="1"/>
          <p:nvPr>
            <p:ph idx="1" type="body"/>
          </p:nvPr>
        </p:nvSpPr>
        <p:spPr>
          <a:xfrm rot="5400000">
            <a:off x="3295307" y="780708"/>
            <a:ext cx="3886200" cy="65919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3" name="Google Shape;153;p27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7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7"/>
          <p:cNvSpPr/>
          <p:nvPr/>
        </p:nvSpPr>
        <p:spPr>
          <a:xfrm flipH="1" rot="10800000">
            <a:off x="58" y="711194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7"/>
          <p:cNvSpPr txBox="1"/>
          <p:nvPr>
            <p:ph idx="12" type="sldNum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key Başlık ve Metin" type="vertTitleAndTx">
  <p:cSld name="VERTICAL_TITLE_AND_VERTICAL_TEX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 rot="5400000">
            <a:off x="5064693" y="2441249"/>
            <a:ext cx="5283817" cy="1656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 rot="5400000">
            <a:off x="1658682" y="911140"/>
            <a:ext cx="5283817" cy="4716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60" name="Google Shape;160;p28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8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8"/>
          <p:cNvSpPr/>
          <p:nvPr/>
        </p:nvSpPr>
        <p:spPr>
          <a:xfrm flipH="1" rot="10800000">
            <a:off x="58" y="711194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8"/>
          <p:cNvSpPr txBox="1"/>
          <p:nvPr>
            <p:ph idx="12" type="sldNum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ve İçerik" type="obj">
  <p:cSld name="OBJEC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" type="body"/>
          </p:nvPr>
        </p:nvSpPr>
        <p:spPr>
          <a:xfrm>
            <a:off x="1942415" y="2133600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/>
          <p:nvPr/>
        </p:nvSpPr>
        <p:spPr>
          <a:xfrm flipH="1" rot="10800000">
            <a:off x="58" y="711194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4"/>
          <p:cNvSpPr txBox="1"/>
          <p:nvPr>
            <p:ph idx="12" type="sldNum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ölüm Üstbilgisi" type="secHead">
  <p:cSld name="SECTION_HEAD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1942415" y="2074562"/>
            <a:ext cx="6591985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" type="body"/>
          </p:nvPr>
        </p:nvSpPr>
        <p:spPr>
          <a:xfrm>
            <a:off x="1942415" y="3581400"/>
            <a:ext cx="6591985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15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/>
          <p:nvPr/>
        </p:nvSpPr>
        <p:spPr>
          <a:xfrm flipH="1" rot="10800000">
            <a:off x="58" y="3166527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511228" y="3244140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İki İçerik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/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" type="body"/>
          </p:nvPr>
        </p:nvSpPr>
        <p:spPr>
          <a:xfrm>
            <a:off x="1942416" y="2136706"/>
            <a:ext cx="3197531" cy="37673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2" type="body"/>
          </p:nvPr>
        </p:nvSpPr>
        <p:spPr>
          <a:xfrm>
            <a:off x="5337307" y="2136706"/>
            <a:ext cx="3197093" cy="37673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/>
          <p:nvPr/>
        </p:nvSpPr>
        <p:spPr>
          <a:xfrm flipH="1" rot="10800000">
            <a:off x="58" y="711194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rşılaştırma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2265352" y="2226626"/>
            <a:ext cx="2874596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1942415" y="2802888"/>
            <a:ext cx="3197532" cy="3105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3" type="body"/>
          </p:nvPr>
        </p:nvSpPr>
        <p:spPr>
          <a:xfrm>
            <a:off x="5656154" y="2223398"/>
            <a:ext cx="2873239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17"/>
          <p:cNvSpPr txBox="1"/>
          <p:nvPr>
            <p:ph idx="4" type="body"/>
          </p:nvPr>
        </p:nvSpPr>
        <p:spPr>
          <a:xfrm>
            <a:off x="5333715" y="2799660"/>
            <a:ext cx="3195680" cy="3105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/>
          <p:nvPr/>
        </p:nvSpPr>
        <p:spPr>
          <a:xfrm flipH="1" rot="10800000">
            <a:off x="58" y="711194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Yalnızca Başlık" type="titleOnly">
  <p:cSld name="TITLE_ONL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/>
          <p:nvPr/>
        </p:nvSpPr>
        <p:spPr>
          <a:xfrm flipH="1" rot="10800000">
            <a:off x="58" y="711194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 txBox="1"/>
          <p:nvPr>
            <p:ph idx="12" type="sldNum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oş" type="blank">
  <p:cSld name="BLANK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/>
          <p:nvPr/>
        </p:nvSpPr>
        <p:spPr>
          <a:xfrm flipH="1" rot="10800000">
            <a:off x="58" y="711194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>
            <p:ph idx="12" type="sldNum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İçerik" type="objTx">
  <p:cSld name="OBJECT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1942415" y="446088"/>
            <a:ext cx="2629584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4743494" y="446089"/>
            <a:ext cx="3790906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2" type="body"/>
          </p:nvPr>
        </p:nvSpPr>
        <p:spPr>
          <a:xfrm>
            <a:off x="1942415" y="1598613"/>
            <a:ext cx="2629584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/>
          <p:nvPr/>
        </p:nvSpPr>
        <p:spPr>
          <a:xfrm flipH="1" rot="10800000">
            <a:off x="58" y="711194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0"/>
          <p:cNvSpPr txBox="1"/>
          <p:nvPr>
            <p:ph idx="12" type="sldNum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Resim" type="picTx">
  <p:cSld name="PICTURE_WITH_CAPTION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1942415" y="4800600"/>
            <a:ext cx="6591985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/>
          <p:nvPr>
            <p:ph idx="2" type="pic"/>
          </p:nvPr>
        </p:nvSpPr>
        <p:spPr>
          <a:xfrm>
            <a:off x="1942415" y="634965"/>
            <a:ext cx="6591985" cy="3854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1942415" y="5367338"/>
            <a:ext cx="6591985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4" name="Google Shape;104;p21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1"/>
          <p:cNvSpPr/>
          <p:nvPr/>
        </p:nvSpPr>
        <p:spPr>
          <a:xfrm flipH="1" rot="10800000">
            <a:off x="58" y="4910660"/>
            <a:ext cx="1358356" cy="508005"/>
          </a:xfrm>
          <a:custGeom>
            <a:rect b="b" l="l" r="r" t="t"/>
            <a:pathLst>
              <a:path extrusionOk="0" h="10000" w="7908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511228" y="4983088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A2D5FC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2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11" name="Google Shape;11;p12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2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12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12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12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2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12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12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12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12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12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12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" name="Google Shape;23;p12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24" name="Google Shape;24;p12"/>
            <p:cNvSpPr/>
            <p:nvPr/>
          </p:nvSpPr>
          <p:spPr>
            <a:xfrm>
              <a:off x="6627813" y="195717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12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12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12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12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12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12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12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12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12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12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12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12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12"/>
          <p:cNvSpPr txBox="1"/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9" name="Google Shape;39;p12"/>
          <p:cNvSpPr txBox="1"/>
          <p:nvPr>
            <p:ph idx="10" type="dt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12"/>
          <p:cNvSpPr txBox="1"/>
          <p:nvPr>
            <p:ph idx="11" type="ftr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12"/>
          <p:cNvSpPr txBox="1"/>
          <p:nvPr>
            <p:ph idx="12" type="sldNum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FFFFFF"/>
            </a:gs>
            <a:gs pos="100000">
              <a:srgbClr val="A2D5FC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"/>
          <p:cNvSpPr txBox="1"/>
          <p:nvPr>
            <p:ph type="ctrTitle"/>
          </p:nvPr>
        </p:nvSpPr>
        <p:spPr>
          <a:xfrm>
            <a:off x="685800" y="1484784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lang="tr-TR"/>
              <a:t>Proje Adı:</a:t>
            </a:r>
            <a:endParaRPr/>
          </a:p>
        </p:txBody>
      </p:sp>
      <p:sp>
        <p:nvSpPr>
          <p:cNvPr id="169" name="Google Shape;169;p1"/>
          <p:cNvSpPr txBox="1"/>
          <p:nvPr/>
        </p:nvSpPr>
        <p:spPr>
          <a:xfrm>
            <a:off x="611560" y="294601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b="0" i="0" lang="tr-TR" sz="4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Başvurulan Kategori:</a:t>
            </a:r>
            <a:endParaRPr b="0" i="0" sz="4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0"/>
          <p:cNvSpPr txBox="1"/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tr-TR"/>
              <a:t>09-Standardizasyon </a:t>
            </a:r>
            <a:endParaRPr/>
          </a:p>
        </p:txBody>
      </p:sp>
      <p:sp>
        <p:nvSpPr>
          <p:cNvPr id="237" name="Google Shape;237;p10"/>
          <p:cNvSpPr txBox="1"/>
          <p:nvPr>
            <p:ph idx="1" type="body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000"/>
              <a:buChar char="🠶"/>
            </a:pPr>
            <a:r>
              <a:rPr i="1" lang="tr-TR" sz="3000"/>
              <a:t>Standartlaşmayı sağlamak için gerekli metot  ve araçlar (sop, talimat, prosedür vb. ile tek nokta dersi vb iç eğitim dokümanları ) kanıtları ile gösterilmeli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rPr i="1" lang="tr-TR" sz="3000"/>
              <a:t>(1-2 slayt)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1"/>
          <p:cNvSpPr txBox="1"/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tr-TR"/>
              <a:t>10- Yaygınlaştırma</a:t>
            </a:r>
            <a:endParaRPr/>
          </a:p>
        </p:txBody>
      </p:sp>
      <p:sp>
        <p:nvSpPr>
          <p:cNvPr id="243" name="Google Shape;243;p11"/>
          <p:cNvSpPr txBox="1"/>
          <p:nvPr>
            <p:ph idx="1" type="body"/>
          </p:nvPr>
        </p:nvSpPr>
        <p:spPr>
          <a:xfrm>
            <a:off x="683569" y="2133600"/>
            <a:ext cx="7850832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🠶"/>
            </a:pPr>
            <a:r>
              <a:rPr i="1" lang="tr-TR" sz="2400"/>
              <a:t>Elde edilen sonuçların başka ekipman/alan/şirket/faaliyette uygulanması için yaygınlaştırma faaliyetleri belirtilmeli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i="1" lang="tr-TR" sz="2400"/>
              <a:t>(1 slayt)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"/>
          <p:cNvSpPr txBox="1"/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tr-TR"/>
              <a:t>1- Konu Seçimi</a:t>
            </a:r>
            <a:endParaRPr/>
          </a:p>
        </p:txBody>
      </p:sp>
      <p:sp>
        <p:nvSpPr>
          <p:cNvPr id="175" name="Google Shape;175;p2"/>
          <p:cNvSpPr txBox="1"/>
          <p:nvPr>
            <p:ph idx="1" type="body"/>
          </p:nvPr>
        </p:nvSpPr>
        <p:spPr>
          <a:xfrm>
            <a:off x="457200" y="2027981"/>
            <a:ext cx="8229600" cy="471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Bu konu (tezgah/makine/hat/parça ) neden seçildi?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tr-TR"/>
              <a:t>Konunun seçim nedeni, sayısal verilerle desteklenerek ve kurumsal hedeflerle bağlantısı kurularak açıklanacak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tr-TR"/>
              <a:t>(1-2 slayt)</a:t>
            </a:r>
            <a:endParaRPr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"/>
          <p:cNvSpPr txBox="1"/>
          <p:nvPr>
            <p:ph type="title"/>
          </p:nvPr>
        </p:nvSpPr>
        <p:spPr>
          <a:xfrm>
            <a:off x="467544" y="260648"/>
            <a:ext cx="8229600" cy="10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tr-TR"/>
              <a:t>2- Hedefin Belirlenmesi</a:t>
            </a:r>
            <a:endParaRPr/>
          </a:p>
        </p:txBody>
      </p:sp>
      <p:graphicFrame>
        <p:nvGraphicFramePr>
          <p:cNvPr id="181" name="Google Shape;181;p3"/>
          <p:cNvGraphicFramePr/>
          <p:nvPr/>
        </p:nvGraphicFramePr>
        <p:xfrm>
          <a:off x="467544" y="2204864"/>
          <a:ext cx="8229600" cy="4209331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182" name="Google Shape;182;p3"/>
          <p:cNvSpPr txBox="1"/>
          <p:nvPr/>
        </p:nvSpPr>
        <p:spPr>
          <a:xfrm>
            <a:off x="261864" y="1198203"/>
            <a:ext cx="864096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tr-TR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Hedef; belirli, ölçülebilir, ulaşılabilir, zaman limiti olarak tanımlanmalı </a:t>
            </a:r>
            <a:endParaRPr i="1" sz="3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"/>
          <p:cNvSpPr txBox="1"/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tr-TR"/>
              <a:t>3- Ekip Listesi</a:t>
            </a:r>
            <a:endParaRPr/>
          </a:p>
        </p:txBody>
      </p:sp>
      <p:sp>
        <p:nvSpPr>
          <p:cNvPr id="188" name="Google Shape;188;p4"/>
          <p:cNvSpPr txBox="1"/>
          <p:nvPr>
            <p:ph idx="1" type="body"/>
          </p:nvPr>
        </p:nvSpPr>
        <p:spPr>
          <a:xfrm>
            <a:off x="323528" y="1556792"/>
            <a:ext cx="8363272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Lider (Unvan)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Üyeler (Unvan)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tr-TR"/>
              <a:t>(1 slayt)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"/>
          <p:cNvSpPr txBox="1"/>
          <p:nvPr>
            <p:ph type="title"/>
          </p:nvPr>
        </p:nvSpPr>
        <p:spPr>
          <a:xfrm>
            <a:off x="323529" y="624110"/>
            <a:ext cx="8210872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tr-TR"/>
              <a:t>4- Mevcut Durum Değerlendirmesi</a:t>
            </a:r>
            <a:endParaRPr/>
          </a:p>
        </p:txBody>
      </p:sp>
      <p:sp>
        <p:nvSpPr>
          <p:cNvPr id="194" name="Google Shape;194;p5"/>
          <p:cNvSpPr txBox="1"/>
          <p:nvPr>
            <p:ph idx="1" type="body"/>
          </p:nvPr>
        </p:nvSpPr>
        <p:spPr>
          <a:xfrm>
            <a:off x="0" y="1844824"/>
            <a:ext cx="8928992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Problemin olası sebeplerinin analizi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Problemin olası sebeplerine ilişkin veri analizleri verilmeli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4M, 5N+1K, neden-neden, pareto, scatter diagram, control chart, histogram vb. analiz yöntemlerinden uygulananlar aktarılmalı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Sonuçta odaklanılmasına karar verilen konular belirtilmeli.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tr-TR"/>
              <a:t>(2-3 slayt)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"/>
          <p:cNvSpPr txBox="1"/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tr-TR"/>
              <a:t>5- Proje Faaliyet Planı</a:t>
            </a:r>
            <a:endParaRPr/>
          </a:p>
        </p:txBody>
      </p:sp>
      <p:sp>
        <p:nvSpPr>
          <p:cNvPr id="200" name="Google Shape;200;p6"/>
          <p:cNvSpPr txBox="1"/>
          <p:nvPr>
            <p:ph idx="1" type="body"/>
          </p:nvPr>
        </p:nvSpPr>
        <p:spPr>
          <a:xfrm>
            <a:off x="107504" y="1556792"/>
            <a:ext cx="8928992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tr-TR"/>
              <a:t>Proje planı verilmeli, planda; </a:t>
            </a:r>
            <a:endParaRPr i="1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Tüm eylem adımları, zamanlamaları ve sorumluları net olarak tanımlanmış olmalı </a:t>
            </a:r>
            <a:endParaRPr i="1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Proje planının uygunluğu yönetim tarafından onaylanmış olmalı</a:t>
            </a:r>
            <a:endParaRPr i="1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Hedeflenen ile gerçekleşen durumların takibi yapılmış olmalı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tr-TR"/>
              <a:t>(1 slayt)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01" name="Google Shape;201;p6"/>
          <p:cNvSpPr/>
          <p:nvPr/>
        </p:nvSpPr>
        <p:spPr>
          <a:xfrm>
            <a:off x="4572000" y="5139780"/>
            <a:ext cx="4353855" cy="1295400"/>
          </a:xfrm>
          <a:prstGeom prst="rect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02" name="Google Shape;202;p6"/>
          <p:cNvGrpSpPr/>
          <p:nvPr/>
        </p:nvGrpSpPr>
        <p:grpSpPr>
          <a:xfrm>
            <a:off x="5171145" y="5139780"/>
            <a:ext cx="2133600" cy="1200150"/>
            <a:chOff x="3552" y="204"/>
            <a:chExt cx="1488" cy="852"/>
          </a:xfrm>
        </p:grpSpPr>
        <p:grpSp>
          <p:nvGrpSpPr>
            <p:cNvPr id="203" name="Google Shape;203;p6"/>
            <p:cNvGrpSpPr/>
            <p:nvPr/>
          </p:nvGrpSpPr>
          <p:grpSpPr>
            <a:xfrm>
              <a:off x="3552" y="240"/>
              <a:ext cx="1152" cy="816"/>
              <a:chOff x="3552" y="240"/>
              <a:chExt cx="1152" cy="816"/>
            </a:xfrm>
          </p:grpSpPr>
          <p:sp>
            <p:nvSpPr>
              <p:cNvPr id="204" name="Google Shape;204;p6"/>
              <p:cNvSpPr/>
              <p:nvPr/>
            </p:nvSpPr>
            <p:spPr>
              <a:xfrm>
                <a:off x="3552" y="240"/>
                <a:ext cx="288" cy="816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5" name="Google Shape;205;p6"/>
              <p:cNvSpPr/>
              <p:nvPr/>
            </p:nvSpPr>
            <p:spPr>
              <a:xfrm>
                <a:off x="3840" y="240"/>
                <a:ext cx="288" cy="816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6" name="Google Shape;206;p6"/>
              <p:cNvSpPr/>
              <p:nvPr/>
            </p:nvSpPr>
            <p:spPr>
              <a:xfrm>
                <a:off x="4128" y="240"/>
                <a:ext cx="288" cy="816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7" name="Google Shape;207;p6"/>
              <p:cNvSpPr/>
              <p:nvPr/>
            </p:nvSpPr>
            <p:spPr>
              <a:xfrm>
                <a:off x="4416" y="240"/>
                <a:ext cx="288" cy="816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cxnSp>
            <p:nvCxnSpPr>
              <p:cNvPr id="208" name="Google Shape;208;p6"/>
              <p:cNvCxnSpPr/>
              <p:nvPr/>
            </p:nvCxnSpPr>
            <p:spPr>
              <a:xfrm>
                <a:off x="3552" y="384"/>
                <a:ext cx="1152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09" name="Google Shape;209;p6"/>
            <p:cNvSpPr txBox="1"/>
            <p:nvPr/>
          </p:nvSpPr>
          <p:spPr>
            <a:xfrm>
              <a:off x="3600" y="204"/>
              <a:ext cx="1440" cy="8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 </a:t>
              </a:r>
              <a:r>
                <a:rPr lang="tr-TR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A1    A2    A3</a:t>
              </a:r>
              <a:endParaRPr/>
            </a:p>
            <a:p>
              <a:pPr indent="0" lvl="0" marL="0" marR="0" rtl="0" algn="l">
                <a:spcBef>
                  <a:spcPts val="24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endParaRPr/>
            </a:p>
            <a:p>
              <a:pPr indent="0" lvl="0" marL="0" marR="0" rtl="0" algn="l">
                <a:spcBef>
                  <a:spcPts val="24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endParaRPr/>
            </a:p>
            <a:p>
              <a:pPr indent="0" lvl="0" marL="0" marR="0" rtl="0" algn="l">
                <a:spcBef>
                  <a:spcPts val="24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endParaRPr/>
            </a:p>
            <a:p>
              <a:pPr indent="0" lvl="0" marL="0" marR="0" rtl="0" algn="l">
                <a:spcBef>
                  <a:spcPts val="240"/>
                </a:spcBef>
                <a:spcAft>
                  <a:spcPts val="0"/>
                </a:spcAft>
                <a:buNone/>
              </a:pPr>
              <a:r>
                <a:rPr lang="tr-TR"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Ö</a:t>
              </a:r>
              <a:endParaRPr/>
            </a:p>
          </p:txBody>
        </p:sp>
      </p:grpSp>
      <p:sp>
        <p:nvSpPr>
          <p:cNvPr id="210" name="Google Shape;210;p6"/>
          <p:cNvSpPr txBox="1"/>
          <p:nvPr/>
        </p:nvSpPr>
        <p:spPr>
          <a:xfrm>
            <a:off x="6891800" y="5139775"/>
            <a:ext cx="2034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Zaman (optimum 3 ay)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700"/>
              </a:spcBef>
              <a:spcAft>
                <a:spcPts val="0"/>
              </a:spcAft>
              <a:buNone/>
            </a:pPr>
            <a:r>
              <a:rPr lang="tr-TR">
                <a:solidFill>
                  <a:schemeClr val="accent2"/>
                </a:solidFill>
              </a:rPr>
              <a:t>*</a:t>
            </a:r>
            <a:r>
              <a:rPr lang="tr-TR" sz="1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Gant Chart önerilir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1" name="Google Shape;211;p6"/>
          <p:cNvCxnSpPr/>
          <p:nvPr/>
        </p:nvCxnSpPr>
        <p:spPr>
          <a:xfrm rot="10800000">
            <a:off x="7093958" y="5411146"/>
            <a:ext cx="533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"/>
          <p:cNvSpPr txBox="1"/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tr-TR"/>
              <a:t>6- Analiz</a:t>
            </a:r>
            <a:endParaRPr/>
          </a:p>
        </p:txBody>
      </p:sp>
      <p:sp>
        <p:nvSpPr>
          <p:cNvPr id="217" name="Google Shape;217;p7"/>
          <p:cNvSpPr txBox="1"/>
          <p:nvPr>
            <p:ph idx="1" type="body"/>
          </p:nvPr>
        </p:nvSpPr>
        <p:spPr>
          <a:xfrm>
            <a:off x="107504" y="1556792"/>
            <a:ext cx="8928992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Problemin muhtemel kök nedenleri ve kök neden tespitinde kullanılan teknikler (neden-neden analizi, balık kılçığı, Is &amp; Is Not …vb.) verilmeli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Muhtemel kök nedenler içinden ana kök neden tespiti ve doğrulaması verilmeli (Hata Simülasyonu, DFSS, DOE, PM, On&amp;Off …vb.)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tr-TR"/>
              <a:t>(2-3 slayt)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"/>
          <p:cNvSpPr txBox="1"/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tr-TR"/>
              <a:t>7</a:t>
            </a:r>
            <a:r>
              <a:rPr lang="tr-TR" sz="3600"/>
              <a:t>- Uygulamalar</a:t>
            </a:r>
            <a:endParaRPr sz="3600"/>
          </a:p>
        </p:txBody>
      </p:sp>
      <p:sp>
        <p:nvSpPr>
          <p:cNvPr id="224" name="Google Shape;224;p8"/>
          <p:cNvSpPr txBox="1"/>
          <p:nvPr>
            <p:ph idx="1" type="body"/>
          </p:nvPr>
        </p:nvSpPr>
        <p:spPr>
          <a:xfrm>
            <a:off x="457200" y="1600200"/>
            <a:ext cx="8229600" cy="4997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Aksiyon Planı ve alınan aksiyonlar verilmeli (Plan Neyi, Nasıl, Kim, Ne zaman yapacak içermeli)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Çözüm alternatifleri verilmeli, alternatiflerin önceliklendirilmesi, uygulama aşamasındaki pilot çalışmalar, testler vb. ile projede ortaya çıkan/çıkması muhtemel problemlere karşı gerekli önlemlerin sistematik olarak tespit edilmiş olmalı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i="1" lang="tr-TR"/>
              <a:t>Aksiyon planı oluşturulurken ; çözüm seçiminde kullanılan araçlar, tüm paydaşların görüşlerinin alınma durumu ifade edilmeli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tr-TR"/>
              <a:t>(3-4 slayt)</a:t>
            </a:r>
            <a:endParaRPr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9"/>
          <p:cNvSpPr txBox="1"/>
          <p:nvPr>
            <p:ph type="title"/>
          </p:nvPr>
        </p:nvSpPr>
        <p:spPr>
          <a:xfrm>
            <a:off x="323528" y="-178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tr-TR"/>
              <a:t>8- Doğrulama ve Kazanç</a:t>
            </a:r>
            <a:endParaRPr/>
          </a:p>
        </p:txBody>
      </p:sp>
      <p:sp>
        <p:nvSpPr>
          <p:cNvPr id="230" name="Google Shape;230;p9"/>
          <p:cNvSpPr txBox="1"/>
          <p:nvPr>
            <p:ph idx="1" type="body"/>
          </p:nvPr>
        </p:nvSpPr>
        <p:spPr>
          <a:xfrm>
            <a:off x="177003" y="620688"/>
            <a:ext cx="8363272" cy="4929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0500" lvl="0" marL="34290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i="1" sz="24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i="1" lang="tr-TR" sz="2400"/>
              <a:t>Uygulama sonrası sonuçların izlemesi veri analizi doğrulaması aktarılmalı </a:t>
            </a:r>
            <a:endParaRPr i="1" sz="24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i="1" lang="tr-TR" sz="2400"/>
              <a:t>Çalışma süresince tüm aşamalarda oluşan maliyetler ve finalde işletmeye kazancı verilmeli, (1-2 slayt)</a:t>
            </a:r>
            <a:endParaRPr/>
          </a:p>
          <a:p>
            <a:pPr indent="-165100" lvl="0" marL="342900" rtl="0" algn="l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i="1" sz="2800"/>
          </a:p>
        </p:txBody>
      </p:sp>
      <p:pic>
        <p:nvPicPr>
          <p:cNvPr id="231" name="Google Shape;23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3811" y="2708921"/>
            <a:ext cx="8229600" cy="355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uman">
  <a:themeElements>
    <a:clrScheme name="Hava Akımı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is Teması">
  <a:themeElements>
    <a:clrScheme name="Ofis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2015-12-23T07:10:40Z</dcterms:created>
  <dc:creator>Burke Tulay</dc:creator>
</cp:coreProperties>
</file>